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61" r:id="rId4"/>
    <p:sldId id="262" r:id="rId5"/>
    <p:sldId id="273" r:id="rId6"/>
    <p:sldId id="274" r:id="rId7"/>
    <p:sldId id="259" r:id="rId8"/>
    <p:sldId id="265" r:id="rId9"/>
    <p:sldId id="266" r:id="rId10"/>
    <p:sldId id="275" r:id="rId11"/>
    <p:sldId id="268" r:id="rId12"/>
    <p:sldId id="276" r:id="rId13"/>
    <p:sldId id="277" r:id="rId14"/>
    <p:sldId id="260" r:id="rId15"/>
    <p:sldId id="278" r:id="rId16"/>
    <p:sldId id="279" r:id="rId17"/>
    <p:sldId id="280" r:id="rId18"/>
    <p:sldId id="281" r:id="rId19"/>
    <p:sldId id="28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4991" autoAdjust="0"/>
  </p:normalViewPr>
  <p:slideViewPr>
    <p:cSldViewPr snapToGrid="0">
      <p:cViewPr varScale="1">
        <p:scale>
          <a:sx n="46" d="100"/>
          <a:sy n="46" d="100"/>
        </p:scale>
        <p:origin x="165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DD1E4E-B306-4A24-A919-2DA44EE467CF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86F72-9ECD-4531-A5DD-D5CD28C1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6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 WCF and ERM – </a:t>
            </a:r>
            <a:r>
              <a:rPr lang="en-US" dirty="0" err="1" smtClean="0"/>
              <a:t>pg</a:t>
            </a:r>
            <a:r>
              <a:rPr lang="en-US" dirty="0" smtClean="0"/>
              <a:t> 207-209</a:t>
            </a:r>
          </a:p>
          <a:p>
            <a:pPr lvl="2"/>
            <a:r>
              <a:rPr lang="en-US" dirty="0" smtClean="0"/>
              <a:t>WCF is a mutual insurance company owned by policy holders and governed by a board of 7 members appointed by the governor of Utah</a:t>
            </a:r>
          </a:p>
          <a:p>
            <a:pPr lvl="2"/>
            <a:r>
              <a:rPr lang="en-US" dirty="0" smtClean="0"/>
              <a:t>It serves as the carrier of last resort for workers compensation insurance coverage for companies</a:t>
            </a:r>
          </a:p>
          <a:p>
            <a:pPr lvl="2"/>
            <a:r>
              <a:rPr lang="en-US" dirty="0" smtClean="0"/>
              <a:t>Great recession of 2007 to 2011 did not materially impact the organization but gave impetus for greater risk assessment throughout the organization and add formality of ERM</a:t>
            </a:r>
          </a:p>
          <a:p>
            <a:pPr lvl="1"/>
            <a:r>
              <a:rPr lang="en-US" dirty="0" smtClean="0"/>
              <a:t>Chief Risk Officer </a:t>
            </a:r>
          </a:p>
          <a:p>
            <a:pPr lvl="2"/>
            <a:r>
              <a:rPr lang="en-US" dirty="0" smtClean="0"/>
              <a:t>Created in 2010 – Dan Hair – develop and communicate ERM infrastructure within WCF</a:t>
            </a:r>
          </a:p>
          <a:p>
            <a:pPr lvl="2"/>
            <a:r>
              <a:rPr lang="en-US" dirty="0" smtClean="0"/>
              <a:t>Direct report to CEO, company executives, and Board Risk Oversight Committee</a:t>
            </a:r>
          </a:p>
          <a:p>
            <a:pPr lvl="1"/>
            <a:r>
              <a:rPr lang="en-US" dirty="0" smtClean="0"/>
              <a:t>WCF ERM Risk Management Matrix Values</a:t>
            </a:r>
          </a:p>
          <a:p>
            <a:pPr lvl="2"/>
            <a:r>
              <a:rPr lang="en-US" dirty="0" smtClean="0"/>
              <a:t>Incident/exposure probability descriptions</a:t>
            </a:r>
          </a:p>
          <a:p>
            <a:pPr lvl="3"/>
            <a:r>
              <a:rPr lang="en-US" dirty="0" smtClean="0"/>
              <a:t>Very low -1 : Improbable</a:t>
            </a:r>
          </a:p>
          <a:p>
            <a:pPr lvl="3"/>
            <a:r>
              <a:rPr lang="en-US" dirty="0" smtClean="0"/>
              <a:t>Low – 2 : Remote, may occur once every 10-50 years</a:t>
            </a:r>
          </a:p>
          <a:p>
            <a:pPr lvl="3"/>
            <a:r>
              <a:rPr lang="en-US" dirty="0" smtClean="0"/>
              <a:t>Moderate – 3 : Occasional, may occur once every 3 to 10 years</a:t>
            </a:r>
          </a:p>
          <a:p>
            <a:pPr lvl="3"/>
            <a:r>
              <a:rPr lang="en-US" dirty="0" smtClean="0"/>
              <a:t>High – 4 : Probable, may occur once every 2-5 years</a:t>
            </a:r>
          </a:p>
          <a:p>
            <a:pPr lvl="3"/>
            <a:r>
              <a:rPr lang="en-US" dirty="0" smtClean="0"/>
              <a:t>Very High – 5 : Frequent, could occur annually</a:t>
            </a:r>
          </a:p>
          <a:p>
            <a:pPr lvl="2"/>
            <a:r>
              <a:rPr lang="en-US" dirty="0" smtClean="0"/>
              <a:t>Incident/exposure severity description</a:t>
            </a:r>
          </a:p>
          <a:p>
            <a:pPr lvl="3"/>
            <a:r>
              <a:rPr lang="en-US" dirty="0" smtClean="0"/>
              <a:t>Slight loss – 1 : Inconsequential with respect to financial, personnel, or board damage: less than 1% of surplus, or $10M loss</a:t>
            </a:r>
          </a:p>
          <a:p>
            <a:pPr lvl="3"/>
            <a:r>
              <a:rPr lang="en-US" dirty="0" smtClean="0"/>
              <a:t>Medium loss – 2 : Important financial, personnel, or brand damage, threshold of financial materiality, 5% or more of surplus, or $11M to $25M loss</a:t>
            </a:r>
          </a:p>
          <a:p>
            <a:pPr lvl="3"/>
            <a:r>
              <a:rPr lang="en-US" dirty="0" smtClean="0"/>
              <a:t>Material loss – 3 : Material damage to financial strength, personnel, or brand, 10% or more of surplus, or a $51M to 75M loss</a:t>
            </a:r>
          </a:p>
          <a:p>
            <a:pPr lvl="3"/>
            <a:r>
              <a:rPr lang="en-US" dirty="0" smtClean="0"/>
              <a:t>Large loss – 4 : Significant damage to financial strength, personnel, or brand; 10% or more of surplus, or a $51M to $75M loss, could damage stakeholder confidence</a:t>
            </a:r>
          </a:p>
          <a:p>
            <a:pPr lvl="3"/>
            <a:r>
              <a:rPr lang="en-US" dirty="0" smtClean="0"/>
              <a:t>Very High Loss – 5 : Catastrophic impact on solvency, brand, or personnel; 50% or more of surplus; greater than a $75M loss, would damage stakeholder confidence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86F72-9ECD-4531-A5DD-D5CD28C1CE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64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 Board Risk Oversight Committee – </a:t>
            </a:r>
            <a:r>
              <a:rPr lang="en-US" dirty="0" err="1" smtClean="0"/>
              <a:t>pg</a:t>
            </a:r>
            <a:r>
              <a:rPr lang="en-US" dirty="0" smtClean="0"/>
              <a:t> 213</a:t>
            </a:r>
          </a:p>
          <a:p>
            <a:pPr lvl="2"/>
            <a:r>
              <a:rPr lang="en-US" dirty="0" smtClean="0"/>
              <a:t>Meets 2-3 times per year</a:t>
            </a:r>
          </a:p>
          <a:p>
            <a:pPr lvl="2"/>
            <a:r>
              <a:rPr lang="en-US" dirty="0" smtClean="0"/>
              <a:t>Risk champions and representatives of all departments</a:t>
            </a:r>
          </a:p>
          <a:p>
            <a:pPr lvl="2"/>
            <a:r>
              <a:rPr lang="en-US" dirty="0" smtClean="0"/>
              <a:t>Reviews reporting and past/future risks</a:t>
            </a:r>
          </a:p>
          <a:p>
            <a:pPr lvl="2"/>
            <a:r>
              <a:rPr lang="en-US" dirty="0" smtClean="0"/>
              <a:t>Receives training from CRO and officers</a:t>
            </a:r>
          </a:p>
          <a:p>
            <a:pPr lvl="2"/>
            <a:r>
              <a:rPr lang="en-US" dirty="0" smtClean="0"/>
              <a:t>Helps develop WCF risk policies</a:t>
            </a:r>
          </a:p>
          <a:p>
            <a:pPr lvl="1"/>
            <a:r>
              <a:rPr lang="en-US" dirty="0" smtClean="0"/>
              <a:t>Risk register (RR) was integrated into the all employee ERM survey – </a:t>
            </a:r>
            <a:r>
              <a:rPr lang="en-US" dirty="0" err="1" smtClean="0"/>
              <a:t>pg</a:t>
            </a:r>
            <a:r>
              <a:rPr lang="en-US" dirty="0" smtClean="0"/>
              <a:t> 215</a:t>
            </a:r>
          </a:p>
          <a:p>
            <a:pPr lvl="2"/>
            <a:r>
              <a:rPr lang="en-US" dirty="0" smtClean="0"/>
              <a:t>Consolidated all information into one excel file</a:t>
            </a:r>
          </a:p>
          <a:p>
            <a:pPr lvl="2"/>
            <a:r>
              <a:rPr lang="en-US" dirty="0" smtClean="0"/>
              <a:t>Added new elements necessary to properly manage risk</a:t>
            </a:r>
          </a:p>
          <a:p>
            <a:pPr lvl="1"/>
            <a:r>
              <a:rPr lang="en-US" dirty="0" smtClean="0"/>
              <a:t>Fault trees integrated into reporting – </a:t>
            </a:r>
            <a:r>
              <a:rPr lang="en-US" dirty="0" err="1" smtClean="0"/>
              <a:t>pg</a:t>
            </a:r>
            <a:r>
              <a:rPr lang="en-US" dirty="0" smtClean="0"/>
              <a:t> 219</a:t>
            </a:r>
          </a:p>
          <a:p>
            <a:pPr lvl="2"/>
            <a:r>
              <a:rPr lang="en-US" dirty="0" smtClean="0"/>
              <a:t>End point failure diagraming that WCF must avoid</a:t>
            </a:r>
          </a:p>
          <a:p>
            <a:pPr lvl="2"/>
            <a:r>
              <a:rPr lang="en-US" dirty="0" smtClean="0"/>
              <a:t>Bottom line of charting displays mitigation requirement buildouts </a:t>
            </a:r>
          </a:p>
          <a:p>
            <a:pPr lvl="1"/>
            <a:r>
              <a:rPr lang="en-US" dirty="0" smtClean="0"/>
              <a:t>Risk owner and approvals added to forms – </a:t>
            </a:r>
            <a:r>
              <a:rPr lang="en-US" dirty="0" err="1" smtClean="0"/>
              <a:t>pg</a:t>
            </a:r>
            <a:r>
              <a:rPr lang="en-US" dirty="0" smtClean="0"/>
              <a:t> 219</a:t>
            </a:r>
          </a:p>
          <a:p>
            <a:pPr lvl="2"/>
            <a:r>
              <a:rPr lang="en-US" dirty="0" smtClean="0"/>
              <a:t>Informative as to owner of risk </a:t>
            </a:r>
          </a:p>
          <a:p>
            <a:pPr lvl="2"/>
            <a:r>
              <a:rPr lang="en-US" dirty="0" smtClean="0"/>
              <a:t>Assistance in management review and oversight circuit breaker if too much is handled by one person – This happens frequently</a:t>
            </a:r>
          </a:p>
          <a:p>
            <a:pPr lvl="2"/>
            <a:r>
              <a:rPr lang="en-US" dirty="0" smtClean="0"/>
              <a:t>Record of risk tasking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86F72-9ECD-4531-A5DD-D5CD28C1CE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12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 ERM is both integrated and embedded throughout organization and aligned with strategic, operational planning and budgeting.  - </a:t>
            </a:r>
            <a:r>
              <a:rPr lang="en-US" dirty="0" err="1" smtClean="0"/>
              <a:t>pg</a:t>
            </a:r>
            <a:r>
              <a:rPr lang="en-US" dirty="0" smtClean="0"/>
              <a:t> 253-255</a:t>
            </a:r>
          </a:p>
          <a:p>
            <a:pPr lvl="2"/>
            <a:r>
              <a:rPr lang="en-US" dirty="0" smtClean="0"/>
              <a:t>Protect capital base by monitoring that risks are not taken beyond tolerance</a:t>
            </a:r>
          </a:p>
          <a:p>
            <a:pPr lvl="2"/>
            <a:r>
              <a:rPr lang="en-US" dirty="0" smtClean="0"/>
              <a:t>Enhance value creation and contribute to an optimal risk/return profile by providing the basis for efficient capital deployment</a:t>
            </a:r>
          </a:p>
          <a:p>
            <a:pPr lvl="2"/>
            <a:r>
              <a:rPr lang="en-US" dirty="0" smtClean="0"/>
              <a:t>Support decision-making through timely, accurate, and informative risk information</a:t>
            </a:r>
          </a:p>
          <a:p>
            <a:pPr lvl="2"/>
            <a:r>
              <a:rPr lang="en-US" dirty="0" smtClean="0"/>
              <a:t>Protect Zurich brand and reputation through awareness, acceptance, and disciplined risk taking</a:t>
            </a:r>
          </a:p>
          <a:p>
            <a:pPr lvl="2"/>
            <a:r>
              <a:rPr lang="en-US" dirty="0" smtClean="0"/>
              <a:t>Core characteristics include a core culture </a:t>
            </a:r>
          </a:p>
          <a:p>
            <a:pPr lvl="3"/>
            <a:r>
              <a:rPr lang="en-US" dirty="0" smtClean="0"/>
              <a:t>Committee leadership</a:t>
            </a:r>
          </a:p>
          <a:p>
            <a:pPr lvl="3"/>
            <a:r>
              <a:rPr lang="en-US" dirty="0" smtClean="0"/>
              <a:t>Effective governing structure with clear risk responsibilities </a:t>
            </a:r>
          </a:p>
          <a:p>
            <a:pPr lvl="3"/>
            <a:r>
              <a:rPr lang="en-US" dirty="0" smtClean="0"/>
              <a:t>Timely escalation procedures, continuous and constructive challenges</a:t>
            </a:r>
          </a:p>
          <a:p>
            <a:pPr lvl="3"/>
            <a:r>
              <a:rPr lang="en-US" dirty="0" smtClean="0"/>
              <a:t>Active learning from past mistakes</a:t>
            </a:r>
          </a:p>
          <a:p>
            <a:pPr lvl="3"/>
            <a:r>
              <a:rPr lang="en-US" dirty="0" smtClean="0"/>
              <a:t>Reward consideration of risk management objectives an appetite </a:t>
            </a:r>
          </a:p>
          <a:p>
            <a:pPr lvl="1"/>
            <a:r>
              <a:rPr lang="en-US" dirty="0" smtClean="0"/>
              <a:t>Line of defense model – page 256</a:t>
            </a:r>
          </a:p>
          <a:p>
            <a:pPr lvl="2"/>
            <a:r>
              <a:rPr lang="en-US" dirty="0" smtClean="0"/>
              <a:t>Day to day business decisions – underwriting managing projects, IT solutions, managing human capital issues</a:t>
            </a:r>
          </a:p>
          <a:p>
            <a:pPr lvl="2"/>
            <a:r>
              <a:rPr lang="en-US" dirty="0" smtClean="0"/>
              <a:t>Group risk management – Oversees risk identification and governance processes an provides tools and frameworks for decisions</a:t>
            </a:r>
          </a:p>
          <a:p>
            <a:pPr lvl="2"/>
            <a:r>
              <a:rPr lang="en-US" dirty="0" smtClean="0"/>
              <a:t>Independent internal audit – Verifies the functionality of the ERM and internal controls framework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86F72-9ECD-4531-A5DD-D5CD28C1CE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 External stakeholders involvement in Zurich risk management – </a:t>
            </a:r>
            <a:r>
              <a:rPr lang="en-US" dirty="0" err="1" smtClean="0"/>
              <a:t>pg</a:t>
            </a:r>
            <a:r>
              <a:rPr lang="en-US" dirty="0" smtClean="0"/>
              <a:t> 261</a:t>
            </a:r>
          </a:p>
          <a:p>
            <a:pPr lvl="2"/>
            <a:r>
              <a:rPr lang="en-US" dirty="0" smtClean="0"/>
              <a:t>Rating agencies play a key role – rating companies creditworthiness</a:t>
            </a:r>
          </a:p>
          <a:p>
            <a:pPr lvl="2"/>
            <a:r>
              <a:rPr lang="en-US" dirty="0" smtClean="0"/>
              <a:t>International industry organizations – Advancing ERM dialogue to combat risk at client level</a:t>
            </a:r>
          </a:p>
          <a:p>
            <a:pPr lvl="2"/>
            <a:r>
              <a:rPr lang="en-US" dirty="0" smtClean="0"/>
              <a:t>Main contributor to Global Risk Management Report – World Economic Forum</a:t>
            </a:r>
          </a:p>
          <a:p>
            <a:pPr lvl="1"/>
            <a:r>
              <a:rPr lang="en-US" dirty="0" smtClean="0"/>
              <a:t>Zurich proprietary toolkit for ERM – </a:t>
            </a:r>
            <a:r>
              <a:rPr lang="en-US" dirty="0" err="1" smtClean="0"/>
              <a:t>pg</a:t>
            </a:r>
            <a:r>
              <a:rPr lang="en-US" dirty="0" smtClean="0"/>
              <a:t> 263-266</a:t>
            </a:r>
          </a:p>
          <a:p>
            <a:pPr lvl="2"/>
            <a:r>
              <a:rPr lang="en-US" dirty="0" smtClean="0"/>
              <a:t>Total risk profiling – client workshop facilitator based approach to client risks</a:t>
            </a:r>
          </a:p>
          <a:p>
            <a:pPr lvl="2"/>
            <a:r>
              <a:rPr lang="en-US" dirty="0" smtClean="0"/>
              <a:t>Hazard analysis – Systematically identify, address, and manage various types of hazards or vulnerabilities and managing corresponding risks</a:t>
            </a:r>
          </a:p>
          <a:p>
            <a:pPr lvl="2"/>
            <a:r>
              <a:rPr lang="en-US" dirty="0" smtClean="0"/>
              <a:t>Risk room – Explore major global risks and expressed within a country by country basis</a:t>
            </a:r>
          </a:p>
          <a:p>
            <a:pPr lvl="1"/>
            <a:r>
              <a:rPr lang="en-US" dirty="0" smtClean="0"/>
              <a:t>Zurich categorization of risks – </a:t>
            </a:r>
            <a:r>
              <a:rPr lang="en-US" dirty="0" err="1" smtClean="0"/>
              <a:t>pg</a:t>
            </a:r>
            <a:r>
              <a:rPr lang="en-US" dirty="0" smtClean="0"/>
              <a:t> 267-268</a:t>
            </a:r>
          </a:p>
          <a:p>
            <a:pPr lvl="2"/>
            <a:r>
              <a:rPr lang="en-US" dirty="0" smtClean="0"/>
              <a:t>Strategic risks – Unintended risks as a by-product of planning and executing strategy</a:t>
            </a:r>
          </a:p>
          <a:p>
            <a:pPr lvl="2"/>
            <a:r>
              <a:rPr lang="en-US" dirty="0" smtClean="0"/>
              <a:t>Insurance risks – Uncertainty regarding the occurrence, amount, and timing of insurance liabilities</a:t>
            </a:r>
          </a:p>
          <a:p>
            <a:pPr lvl="2"/>
            <a:r>
              <a:rPr lang="en-US" dirty="0" smtClean="0"/>
              <a:t>Market risks – A group’s balance sheet positions where the value or cash flow depends on financial markets</a:t>
            </a:r>
          </a:p>
          <a:p>
            <a:pPr lvl="2"/>
            <a:r>
              <a:rPr lang="en-US" dirty="0" smtClean="0"/>
              <a:t>Credit risks – loss or potential loss from counterparties failing to fulfill their financial obligations</a:t>
            </a:r>
          </a:p>
          <a:p>
            <a:pPr lvl="2"/>
            <a:r>
              <a:rPr lang="en-US" dirty="0" smtClean="0"/>
              <a:t>Liquidity risks – Zurich risk that it may not have enough liquidity to meet obligations if  they fail </a:t>
            </a:r>
          </a:p>
          <a:p>
            <a:pPr lvl="2"/>
            <a:r>
              <a:rPr lang="en-US" dirty="0" smtClean="0"/>
              <a:t>Operational risks – Zurich’s people. processes, systems, and external events</a:t>
            </a:r>
          </a:p>
          <a:p>
            <a:pPr lvl="2"/>
            <a:r>
              <a:rPr lang="en-US" dirty="0" smtClean="0"/>
              <a:t>Reputational risks – Risks from an act or omission that could result in damage to the Zurich reputation or loss of trust amount stakeholders (internal and external)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86F72-9ECD-4531-A5DD-D5CD28C1CE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94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F7028D-1FCE-4E2F-A162-6BA4A925D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7622DD3-BEA0-4823-9DCF-73D7B3DDE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7685AA-3DC4-47D2-8FA9-9A20253BE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63D35FF-B6E0-4805-B10E-1C807C92E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1D580FF-68B9-424D-B0CC-54EE4220D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817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B46FB4-D0FB-4F0E-A0A1-9853EC35D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F9EFB4-78F2-4EB0-A6D7-0DF6A5346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1DEA25-3AE8-49F4-8C8E-EF7B19730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2A3B942-A7D7-44BF-96CF-9568E9D98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A4F9A52-3AE1-47C7-A24A-27295C54E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529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24498E-9E9B-400D-B398-0EE50261F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67BBF3A-5153-4482-895E-BDDC0E4DF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E374188-D63E-491E-B869-5D25920A1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266FA73-C103-4DC1-AD2F-585F55962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2485CAC-E047-4DC4-B47D-A98E641A3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733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367F2B-4FB3-4049-9BE3-ADB2987ED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88C4552-0B72-4EE0-85A2-8A80931170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17E9C58-1CF1-4DEF-998C-436012F4DF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A547126-8D86-40B6-8F60-5974E86CF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E5AEF23-3E7B-4722-AF56-58E3BA4BF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342F22B-3F67-4E95-A744-46D282591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28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4D1B81-9151-4A91-973E-635E87FB3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0F80314-408D-437C-8B19-77D8E3FB8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E3474B9-7F5D-44C4-9319-3B2434DD3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041159D-E1EE-4665-8775-C3E4AF191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C63F881-EEF7-425D-B350-FEC029D3B4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05AEABD-9BCA-4B4D-8E70-819C0A2BC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1B8696E-E90D-4CFF-9EBC-DF756922A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1404CCE-2382-4EF5-BAD6-8B3CE1052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31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AF9B59-2D94-478D-A8E3-DE28D290E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5FC9999-F864-413D-B4C8-774789E7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435F83F-4AA9-4583-8746-B184C2B3E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A8FA735-1DE8-428C-9A97-B09112A1A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916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17E3D2C-AD5A-4574-A5B2-540670F4B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B1FCBA8-D1E8-422D-96C9-F26068B29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8B7B56A-8F55-4712-B86C-55C253EDA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6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3D90A3-6269-43FF-AE36-3873876B2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0BFFFC0-B2F3-4A4C-8389-E8F95BAB4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98E9E4D-6003-416A-9F9B-2545DD58B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901C09B-A5D5-4EF6-AF7E-65831203D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39E2688-0FA3-4464-BAE9-603E810C3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5A72B71-8B8E-46EC-A0D3-EA0E08F7D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326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9E3A45-E731-4262-A86D-9E292C08C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6508FCD1-8B1E-49F6-8805-2994180D18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684A030-DBEC-4CA9-B05F-E31F7ECAA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3FF026A-B74A-42E1-BCC2-3212CA9F9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7673CCB-C933-4507-B730-8950602C5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5ABAC0A-77CF-4FFB-A872-9C3E2907A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12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46BF453-E0FE-449C-8AD8-EE5D2C0A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5CB5835-73F0-4CC8-803E-A00FC82A7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C9BBC17-E4CB-4C3E-96B5-B55257A53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736F740-565A-4EB2-A50A-B91A04DAA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AC97B0-E4B5-4D65-A725-372471755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179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9EBFCCF-4114-4707-852F-EE7AE66EF7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D13B17D-EA92-4DE4-94F6-E2E5F455E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E33783-22A2-4385-AF80-54C0F38DA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6C11799-A87F-4F93-8084-AACBD04EA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14C0AFA-19C3-4F6D-8430-DFB08B679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96A0F24-59F6-4179-AE20-24F5595AE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DA9D71D-C3B0-4DE7-9976-69DE3FF38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2D6CFF-165E-465B-BE30-AC06B53F0F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FFC16-5E76-44E1-9338-0CC3E7E66A4C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662AEC5-5869-4DD3-ABB5-84D366890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EAADEA2-875E-4B72-A543-EAAD8786A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1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yfFiDQZtoA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yCjybwEXpI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B20F93-99D3-4483-AF98-7A2D7D80B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729948"/>
            <a:ext cx="10363200" cy="2411896"/>
          </a:xfrm>
        </p:spPr>
        <p:txBody>
          <a:bodyPr>
            <a:normAutofit fontScale="90000"/>
          </a:bodyPr>
          <a:lstStyle/>
          <a:p>
            <a:r>
              <a:rPr lang="en-US" dirty="0"/>
              <a:t>Module 5</a:t>
            </a:r>
            <a:br>
              <a:rPr lang="en-US" dirty="0"/>
            </a:br>
            <a:r>
              <a:rPr lang="en-US" dirty="0"/>
              <a:t>ERM with Workers Compensation, Insurance, and the use of Frontier Analysis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766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11 </a:t>
            </a:r>
            <a:br>
              <a:rPr lang="en-US" dirty="0"/>
            </a:br>
            <a:r>
              <a:rPr lang="en-US" dirty="0"/>
              <a:t>Starting from Scratch: The Evolution of ERM at the Workers' Compensation Fund </a:t>
            </a:r>
          </a:p>
        </p:txBody>
      </p:sp>
    </p:spTree>
    <p:extLst>
      <p:ext uri="{BB962C8B-B14F-4D97-AF65-F5344CB8AC3E}">
        <p14:creationId xmlns:p14="http://schemas.microsoft.com/office/powerpoint/2010/main" val="210661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71" y="702129"/>
            <a:ext cx="9944100" cy="5701631"/>
          </a:xfrm>
        </p:spPr>
      </p:pic>
    </p:spTree>
    <p:extLst>
      <p:ext uri="{BB962C8B-B14F-4D97-AF65-F5344CB8AC3E}">
        <p14:creationId xmlns:p14="http://schemas.microsoft.com/office/powerpoint/2010/main" val="1949162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board risk oversight committ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Image result for board risk oversight committe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247" y="312048"/>
            <a:ext cx="7879371" cy="624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356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generated with high confidence">
            <a:extLst>
              <a:ext uri="{FF2B5EF4-FFF2-40B4-BE49-F238E27FC236}">
                <a16:creationId xmlns="" xmlns:a16="http://schemas.microsoft.com/office/drawing/2014/main" id="{F174BFD2-8228-4D39-8E5C-3BCB0A6635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49" y="436098"/>
            <a:ext cx="9690074" cy="5497603"/>
          </a:xfr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2E2C0E1-1FEA-4A43-8DB9-D3F2C701D084}"/>
              </a:ext>
            </a:extLst>
          </p:cNvPr>
          <p:cNvSpPr/>
          <p:nvPr/>
        </p:nvSpPr>
        <p:spPr>
          <a:xfrm>
            <a:off x="630701" y="6041475"/>
            <a:ext cx="1093059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ufyfQoeE&amp;id=0E7B402D824D89F16BB6AE9B26DE0C371F24191A&amp;thid=OIP.ufyfQoeEi_Au94Cb301BGwEsDD&amp;mediaurl=http%3a%2f%2fwww.activerisk.com%2fwp-content%2fuploads%2fRPM-enterprise-preview.jpg&amp;exph=325&amp;expw=500&amp;q=erm+incident+or+exposure+probability+chart&amp;simid=607988472759388060&amp;selectedIndex=0&amp;ajaxhist=0</a:t>
            </a:r>
          </a:p>
        </p:txBody>
      </p:sp>
    </p:spTree>
    <p:extLst>
      <p:ext uri="{BB962C8B-B14F-4D97-AF65-F5344CB8AC3E}">
        <p14:creationId xmlns:p14="http://schemas.microsoft.com/office/powerpoint/2010/main" val="1101809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social media post&#10;&#10;Description generated with very high confidence">
            <a:extLst>
              <a:ext uri="{FF2B5EF4-FFF2-40B4-BE49-F238E27FC236}">
                <a16:creationId xmlns="" xmlns:a16="http://schemas.microsoft.com/office/drawing/2014/main" id="{10A1A6DF-9B18-4E15-9297-1084E2C8F9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30" y="1253331"/>
            <a:ext cx="6226116" cy="4351338"/>
          </a:xfr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8655DE3-632D-4E27-853E-1B3830EEB80C}"/>
              </a:ext>
            </a:extLst>
          </p:cNvPr>
          <p:cNvSpPr/>
          <p:nvPr/>
        </p:nvSpPr>
        <p:spPr>
          <a:xfrm>
            <a:off x="630701" y="6041475"/>
            <a:ext cx="1093059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1zAeDSnw&amp;id=57A9C8E0E8E21AFA1B504016FFA1CDFDFC0CE805&amp;thid=OIP.1zAeDSnwFEjg8kegHZ4M3gEsDR&amp;mediaurl=http%3a%2f%2fenalos.com%2fwp-content%2fuploads%2f2014%2f04%2fFault-Tree-Analysis.jpg&amp;exph=564&amp;expw=807&amp;q=erm+fault+trees&amp;simid=608000215225141779&amp;selectedIndex=9&amp;ajaxhist=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65C5231-1DAE-454F-A1D9-4798BFE85DD5}"/>
              </a:ext>
            </a:extLst>
          </p:cNvPr>
          <p:cNvSpPr txBox="1"/>
          <p:nvPr/>
        </p:nvSpPr>
        <p:spPr>
          <a:xfrm>
            <a:off x="1125415" y="216361"/>
            <a:ext cx="10435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ERM Fault Tree Example</a:t>
            </a:r>
          </a:p>
        </p:txBody>
      </p:sp>
    </p:spTree>
    <p:extLst>
      <p:ext uri="{BB962C8B-B14F-4D97-AF65-F5344CB8AC3E}">
        <p14:creationId xmlns:p14="http://schemas.microsoft.com/office/powerpoint/2010/main" val="820985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14 </a:t>
            </a:r>
            <a:br>
              <a:rPr lang="en-US" dirty="0"/>
            </a:br>
            <a:r>
              <a:rPr lang="en-US" dirty="0"/>
              <a:t>A Strategic Approach to Enterprise Risk Management at Zurich Insurance Group </a:t>
            </a:r>
          </a:p>
        </p:txBody>
      </p:sp>
    </p:spTree>
    <p:extLst>
      <p:ext uri="{BB962C8B-B14F-4D97-AF65-F5344CB8AC3E}">
        <p14:creationId xmlns:p14="http://schemas.microsoft.com/office/powerpoint/2010/main" val="141573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Image result for Zurich insurance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50" y="0"/>
            <a:ext cx="12223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35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category of risk insuranc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225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056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>
            <a:hlinkClick r:id="" action="ppaction://media"/>
            <a:extLst>
              <a:ext uri="{FF2B5EF4-FFF2-40B4-BE49-F238E27FC236}">
                <a16:creationId xmlns="" xmlns:a16="http://schemas.microsoft.com/office/drawing/2014/main" id="{CC8A0542-77F4-41B2-B5A3-BC453E7C983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68982" y="1206200"/>
            <a:ext cx="5364921" cy="40236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B5226FC-1CF1-48EC-9D5B-E99A34C6DB1A}"/>
              </a:ext>
            </a:extLst>
          </p:cNvPr>
          <p:cNvSpPr txBox="1"/>
          <p:nvPr/>
        </p:nvSpPr>
        <p:spPr>
          <a:xfrm>
            <a:off x="1457739" y="346717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Zurich Insurance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C0F1019-1681-44B1-90E3-7540FD324DCC}"/>
              </a:ext>
            </a:extLst>
          </p:cNvPr>
          <p:cNvSpPr txBox="1"/>
          <p:nvPr/>
        </p:nvSpPr>
        <p:spPr>
          <a:xfrm>
            <a:off x="1205948" y="5627709"/>
            <a:ext cx="909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https://www.bing.com/videos/search?q=ERM+in+zurich+insurance&amp;&amp;view=detail&amp;mid=052974974045FE9CA860052974974045FE9CA860&amp;FORM=VRDGAR</a:t>
            </a:r>
          </a:p>
        </p:txBody>
      </p:sp>
    </p:spTree>
    <p:extLst>
      <p:ext uri="{BB962C8B-B14F-4D97-AF65-F5344CB8AC3E}">
        <p14:creationId xmlns:p14="http://schemas.microsoft.com/office/powerpoint/2010/main" val="4252572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1BC760B-B3FD-439E-A67E-D1ED8F7D1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592" y="1043235"/>
            <a:ext cx="4823791" cy="46192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45E11AC-FE64-4882-AB29-734222C9CDC9}"/>
              </a:ext>
            </a:extLst>
          </p:cNvPr>
          <p:cNvSpPr txBox="1"/>
          <p:nvPr/>
        </p:nvSpPr>
        <p:spPr>
          <a:xfrm>
            <a:off x="1083212" y="506437"/>
            <a:ext cx="9973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Zurich Risk Management Framework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C85F798-53A6-4E57-B91F-D6095E32F61B}"/>
              </a:ext>
            </a:extLst>
          </p:cNvPr>
          <p:cNvSpPr txBox="1"/>
          <p:nvPr/>
        </p:nvSpPr>
        <p:spPr>
          <a:xfrm>
            <a:off x="1245705" y="5890907"/>
            <a:ext cx="9090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6xgTCTd%2f&amp;id=F850AD4FF426672AE6F28FFCA232EC61943D61BA&amp;thid=OIP.6xgTCTd_knx0suiNZtkivgEbEP&amp;mediaurl=https%3a%2f%2facademlib.com%2fimag%2fmanag%2ffras_imperm%2fimage058.jpg&amp;exph=271&amp;expw=283&amp;q=zurich+risk+management+framework&amp;simid=608053962408200449&amp;selectedIndex=0&amp;ajaxhist=0</a:t>
            </a:r>
          </a:p>
        </p:txBody>
      </p:sp>
    </p:spTree>
    <p:extLst>
      <p:ext uri="{BB962C8B-B14F-4D97-AF65-F5344CB8AC3E}">
        <p14:creationId xmlns:p14="http://schemas.microsoft.com/office/powerpoint/2010/main" val="245280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map&#10;&#10;Description generated with very high confidence">
            <a:extLst>
              <a:ext uri="{FF2B5EF4-FFF2-40B4-BE49-F238E27FC236}">
                <a16:creationId xmlns="" xmlns:a16="http://schemas.microsoft.com/office/drawing/2014/main" id="{FCA8BE81-6501-4466-A55B-33CEA54C7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192" y="785714"/>
            <a:ext cx="6308034" cy="5022321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4478363-D5D0-44D9-93ED-47C01E29DBFE}"/>
              </a:ext>
            </a:extLst>
          </p:cNvPr>
          <p:cNvSpPr txBox="1"/>
          <p:nvPr/>
        </p:nvSpPr>
        <p:spPr>
          <a:xfrm>
            <a:off x="1881808" y="324049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a Risk Radar Mapping Used within Zurich’s Toolkit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D4DC642-C797-4B26-B9A5-45D2A256198B}"/>
              </a:ext>
            </a:extLst>
          </p:cNvPr>
          <p:cNvSpPr txBox="1"/>
          <p:nvPr/>
        </p:nvSpPr>
        <p:spPr>
          <a:xfrm>
            <a:off x="1762539" y="6215270"/>
            <a:ext cx="90777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http://www.agcs.allianz.com/assets/ContentImages471x160/White%20Papers%20and%20Case%20Studies/CROForumRiskRadarOct2016_471.png</a:t>
            </a:r>
          </a:p>
        </p:txBody>
      </p:sp>
    </p:spTree>
    <p:extLst>
      <p:ext uri="{BB962C8B-B14F-4D97-AF65-F5344CB8AC3E}">
        <p14:creationId xmlns:p14="http://schemas.microsoft.com/office/powerpoint/2010/main" val="1338333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generated with high confidence">
            <a:extLst>
              <a:ext uri="{FF2B5EF4-FFF2-40B4-BE49-F238E27FC236}">
                <a16:creationId xmlns="" xmlns:a16="http://schemas.microsoft.com/office/drawing/2014/main" id="{7CC0D2BE-C5BB-4404-A63B-75852333B0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612" y="1179442"/>
            <a:ext cx="7841292" cy="4306957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8036C8A-32C8-4A5E-BA70-4D465A2A0307}"/>
              </a:ext>
            </a:extLst>
          </p:cNvPr>
          <p:cNvSpPr txBox="1"/>
          <p:nvPr/>
        </p:nvSpPr>
        <p:spPr>
          <a:xfrm>
            <a:off x="1083212" y="548640"/>
            <a:ext cx="10128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Zurich’s Business Resilience Program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EDCE627-20CD-4D9D-B9B9-683B7A58BEFA}"/>
              </a:ext>
            </a:extLst>
          </p:cNvPr>
          <p:cNvSpPr txBox="1"/>
          <p:nvPr/>
        </p:nvSpPr>
        <p:spPr>
          <a:xfrm>
            <a:off x="1083212" y="5917097"/>
            <a:ext cx="9090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http://academlib.com/imag/manag/fras_imperm/image066.jpg</a:t>
            </a:r>
          </a:p>
        </p:txBody>
      </p:sp>
    </p:spTree>
    <p:extLst>
      <p:ext uri="{BB962C8B-B14F-4D97-AF65-F5344CB8AC3E}">
        <p14:creationId xmlns:p14="http://schemas.microsoft.com/office/powerpoint/2010/main" val="2844796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25</a:t>
            </a:r>
            <a:br>
              <a:rPr lang="en-US" dirty="0"/>
            </a:br>
            <a:r>
              <a:rPr lang="en-US" dirty="0"/>
              <a:t>Uses of Efficient Frontier Analysis in Strategic Risk Management: A Technical Examination </a:t>
            </a:r>
          </a:p>
        </p:txBody>
      </p:sp>
    </p:spTree>
    <p:extLst>
      <p:ext uri="{BB962C8B-B14F-4D97-AF65-F5344CB8AC3E}">
        <p14:creationId xmlns:p14="http://schemas.microsoft.com/office/powerpoint/2010/main" val="1579538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generated with high confidence">
            <a:extLst>
              <a:ext uri="{FF2B5EF4-FFF2-40B4-BE49-F238E27FC236}">
                <a16:creationId xmlns="" xmlns:a16="http://schemas.microsoft.com/office/drawing/2014/main" id="{F8C67910-8117-49AD-A6D6-D51E1E704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530" y="866843"/>
            <a:ext cx="5446643" cy="5097127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505B0BE-4B9C-4D0C-8F95-2A7C2AD2A4B7}"/>
              </a:ext>
            </a:extLst>
          </p:cNvPr>
          <p:cNvSpPr txBox="1"/>
          <p:nvPr/>
        </p:nvSpPr>
        <p:spPr>
          <a:xfrm>
            <a:off x="1444486" y="5883966"/>
            <a:ext cx="9090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zZvb969R&amp;id=DADE12BC5E6B6D1349A647323311CCF4DAF6DA84&amp;thid=OIP.zZvb969R6JOZ36TvKweWygECDx&amp;mediaurl=http%3a%2f%2fwww.overendstudio.co.za%2fwebsites%2fpetmin%2fimages%2frisk_management_2013.jpg&amp;exph=525&amp;expw=561&amp;q=strategic+risk+managmenet+diagram&amp;simid=608027479644638311&amp;selectedIndex=0&amp;ajaxhist=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36A319-2688-47F9-9C9F-82FA57D4BB5A}"/>
              </a:ext>
            </a:extLst>
          </p:cNvPr>
          <p:cNvSpPr txBox="1"/>
          <p:nvPr/>
        </p:nvSpPr>
        <p:spPr>
          <a:xfrm>
            <a:off x="1031630" y="327703"/>
            <a:ext cx="10128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Strategic Risk Management Diagram</a:t>
            </a:r>
          </a:p>
        </p:txBody>
      </p:sp>
    </p:spTree>
    <p:extLst>
      <p:ext uri="{BB962C8B-B14F-4D97-AF65-F5344CB8AC3E}">
        <p14:creationId xmlns:p14="http://schemas.microsoft.com/office/powerpoint/2010/main" val="2945117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map&#10;&#10;Description generated with high confidence">
            <a:extLst>
              <a:ext uri="{FF2B5EF4-FFF2-40B4-BE49-F238E27FC236}">
                <a16:creationId xmlns="" xmlns:a16="http://schemas.microsoft.com/office/drawing/2014/main" id="{6569D911-E872-4DDC-ABBA-11A08DE1B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058" y="1302141"/>
            <a:ext cx="6625883" cy="4253718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3700286-E204-4DB2-9554-6BBB38D5F161}"/>
              </a:ext>
            </a:extLst>
          </p:cNvPr>
          <p:cNvSpPr txBox="1"/>
          <p:nvPr/>
        </p:nvSpPr>
        <p:spPr>
          <a:xfrm>
            <a:off x="1083212" y="548640"/>
            <a:ext cx="10128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Zurich’s Business Resilience Program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C1EE006-3DAE-4036-B7C2-56FF4A6A6556}"/>
              </a:ext>
            </a:extLst>
          </p:cNvPr>
          <p:cNvSpPr txBox="1"/>
          <p:nvPr/>
        </p:nvSpPr>
        <p:spPr>
          <a:xfrm>
            <a:off x="1602085" y="5917097"/>
            <a:ext cx="9090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oNcRFef5&amp;id=BA7F7B4EEF777A8C6AFB2CC4374198FF6EEE5285&amp;thid=OIP.oNcRFef5128mOPYQEdw-GQEgDY&amp;mediaurl=http%3a%2f%2fwww.prismdecision.com%2fwp-content%2fuploads%2f2010%2f01%2fEfficiency-Frontier.png&amp;exph=720&amp;expw=960&amp;q=efficient+frontier+analysis+diagram&amp;simid=608046626611593614&amp;selectedIndex=0&amp;ajaxhist=0</a:t>
            </a:r>
          </a:p>
        </p:txBody>
      </p:sp>
    </p:spTree>
    <p:extLst>
      <p:ext uri="{BB962C8B-B14F-4D97-AF65-F5344CB8AC3E}">
        <p14:creationId xmlns:p14="http://schemas.microsoft.com/office/powerpoint/2010/main" val="2623665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text on a white background&#10;&#10;Description generated with high confidence">
            <a:extLst>
              <a:ext uri="{FF2B5EF4-FFF2-40B4-BE49-F238E27FC236}">
                <a16:creationId xmlns="" xmlns:a16="http://schemas.microsoft.com/office/drawing/2014/main" id="{8464ECF3-9392-409C-9884-4B1B0F15D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140" y="261612"/>
            <a:ext cx="7065660" cy="5204462"/>
          </a:xfr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701FDA5-305B-4FF0-95AD-4F19C6DB5109}"/>
              </a:ext>
            </a:extLst>
          </p:cNvPr>
          <p:cNvSpPr txBox="1"/>
          <p:nvPr/>
        </p:nvSpPr>
        <p:spPr>
          <a:xfrm>
            <a:off x="1602085" y="5917097"/>
            <a:ext cx="9090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LexpFX2G&amp;id=7E82726F82D2121B77199528CD8BEAEB15FC78B8&amp;thid=OIP.LexpFX2Gz7Gr-ttdncCzvQEjDW&amp;mediaurl=http%3a%2f%2fholbornassets.com%2fwp-content%2fuploads%2fModern-Portfolio-Theory.png&amp;exph=302&amp;expw=410&amp;q=modern+portfolio+theory+outcome+chart&amp;simid=607986321007641318&amp;selectedIndex=1&amp;ajaxhist=0</a:t>
            </a:r>
          </a:p>
        </p:txBody>
      </p:sp>
    </p:spTree>
    <p:extLst>
      <p:ext uri="{BB962C8B-B14F-4D97-AF65-F5344CB8AC3E}">
        <p14:creationId xmlns:p14="http://schemas.microsoft.com/office/powerpoint/2010/main" val="957269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>
            <a:hlinkClick r:id="" action="ppaction://media"/>
            <a:extLst>
              <a:ext uri="{FF2B5EF4-FFF2-40B4-BE49-F238E27FC236}">
                <a16:creationId xmlns="" xmlns:a16="http://schemas.microsoft.com/office/drawing/2014/main" id="{D7638CF3-F10E-4FD7-B61D-9391F3FF0DD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52799" y="1376568"/>
            <a:ext cx="5181600" cy="38862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C5A2DD7-0893-4646-86A2-D3260D5D6266}"/>
              </a:ext>
            </a:extLst>
          </p:cNvPr>
          <p:cNvSpPr txBox="1"/>
          <p:nvPr/>
        </p:nvSpPr>
        <p:spPr>
          <a:xfrm>
            <a:off x="1245704" y="5685183"/>
            <a:ext cx="909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https://www.bing.com/videos/search?q=modern+portfolio+theory+outcome+chart&amp;&amp;view=detail&amp;mid=27DBAB9936ADA44F413527DBAB9936ADA44F4135&amp;FORM=VRDGAR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F64D6E8-49E1-490C-B807-533B4546C7E9}"/>
              </a:ext>
            </a:extLst>
          </p:cNvPr>
          <p:cNvSpPr txBox="1"/>
          <p:nvPr/>
        </p:nvSpPr>
        <p:spPr>
          <a:xfrm>
            <a:off x="1736035" y="768626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Modern Portfolio Theory</a:t>
            </a:r>
          </a:p>
        </p:txBody>
      </p:sp>
    </p:spTree>
    <p:extLst>
      <p:ext uri="{BB962C8B-B14F-4D97-AF65-F5344CB8AC3E}">
        <p14:creationId xmlns:p14="http://schemas.microsoft.com/office/powerpoint/2010/main" val="2807261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John R.S. Fraser, B. J. (2015). </a:t>
            </a:r>
            <a:r>
              <a:rPr lang="en-US" alt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Implementing Enterprise Risk 	Management.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New Jersey: Wiley &amp; Son, Inc.,</a:t>
            </a:r>
            <a:endParaRPr lang="en-US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711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954</Words>
  <Application>Microsoft Office PowerPoint</Application>
  <PresentationFormat>Widescreen</PresentationFormat>
  <Paragraphs>95</Paragraphs>
  <Slides>19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Module 5 ERM with Workers Compensation, Insurance, and the use of Frontier Analysis </vt:lpstr>
      <vt:lpstr>Chapter 11  Starting from Scratch: The Evolution of ERM at the Workers' Compensation Fund </vt:lpstr>
      <vt:lpstr>PowerPoint Presentation</vt:lpstr>
      <vt:lpstr>PowerPoint Presentation</vt:lpstr>
      <vt:lpstr>PowerPoint Presentation</vt:lpstr>
      <vt:lpstr>PowerPoint Presentation</vt:lpstr>
      <vt:lpstr>Chapter 14  A Strategic Approach to Enterprise Risk Management at Zurich Insurance Group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25 Uses of Efficient Frontier Analysis in Strategic Risk Management: A Technical Examination 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5 ERM with Workers Compensation, Insurance, and the use of Frontier Analysis</dc:title>
  <dc:creator>Rina Coronel</dc:creator>
  <cp:lastModifiedBy>Jay Almousa</cp:lastModifiedBy>
  <cp:revision>24</cp:revision>
  <dcterms:created xsi:type="dcterms:W3CDTF">2017-12-03T18:20:38Z</dcterms:created>
  <dcterms:modified xsi:type="dcterms:W3CDTF">2019-06-20T22:51:15Z</dcterms:modified>
</cp:coreProperties>
</file>